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alibri" pitchFamily="34" charset="0"/>
      <p:regular r:id="rId12"/>
      <p:bold r:id="rId13"/>
      <p:italic r:id="rId14"/>
      <p:boldItalic r:id="rId15"/>
    </p:embeddedFont>
    <p:embeddedFont>
      <p:font typeface="Merriweather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63" d="100"/>
          <a:sy n="63" d="100"/>
        </p:scale>
        <p:origin x="-264" y="260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8A52DC-72BF-4987-B963-6EFE657FC1E5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FE59B-5939-45AD-AE83-FADD50436C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1113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180511"/>
            <a:ext cx="7416403" cy="2313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Predicting Bangalore's Traffic Volume with Regression Models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4864537"/>
            <a:ext cx="74164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Leveraging weather and time data, we develop models to forecast traffic volume accurately. This aids traffic management and urban planning in Bangalore.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0577" y="649010"/>
            <a:ext cx="7522845" cy="21709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50"/>
              </a:lnSpc>
              <a:buNone/>
            </a:pPr>
            <a:r>
              <a:rPr lang="en-US" sz="45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Project Overview: Addressing Bangalore's Traffic Woes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810577" y="3167301"/>
            <a:ext cx="3645694" cy="2461379"/>
          </a:xfrm>
          <a:prstGeom prst="roundRect">
            <a:avLst>
              <a:gd name="adj" fmla="val 3952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49774" y="3406497"/>
            <a:ext cx="2895005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Traffic Congestion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1049774" y="3907393"/>
            <a:ext cx="3167301" cy="1111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Bangalore faces worsening traffic delays and pollution challenges daily.</a:t>
            </a:r>
            <a:endParaRPr lang="en-US" sz="1800" dirty="0"/>
          </a:p>
        </p:txBody>
      </p:sp>
      <p:sp>
        <p:nvSpPr>
          <p:cNvPr id="7" name="Shape 4"/>
          <p:cNvSpPr/>
          <p:nvPr/>
        </p:nvSpPr>
        <p:spPr>
          <a:xfrm>
            <a:off x="4687848" y="3167301"/>
            <a:ext cx="3645694" cy="2461379"/>
          </a:xfrm>
          <a:prstGeom prst="roundRect">
            <a:avLst>
              <a:gd name="adj" fmla="val 3952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27044" y="3406497"/>
            <a:ext cx="2895005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Project Goal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4927044" y="3907393"/>
            <a:ext cx="3167301" cy="1482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Predict traffic volumes using advanced regression models for improved planning.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810577" y="5860256"/>
            <a:ext cx="7522845" cy="1720334"/>
          </a:xfrm>
          <a:prstGeom prst="roundRect">
            <a:avLst>
              <a:gd name="adj" fmla="val 5654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9774" y="6099453"/>
            <a:ext cx="2895005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Impact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1049774" y="6600349"/>
            <a:ext cx="7044452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Reduce congestion and commute times via data-driven traffic management.</a:t>
            </a:r>
            <a:endParaRPr 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401253"/>
            <a:ext cx="12415242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Sources: Weather and Time Variables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78952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Traffic Data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421862"/>
            <a:ext cx="38989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Sourced from Bangalore Traffic Police Department (2023-2024).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576" y="378952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Weather Data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576" y="4421862"/>
            <a:ext cx="389894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Collected via OpenWeatherMap API: temperature, humidity, rainfall.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78952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Temporal Data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421862"/>
            <a:ext cx="389894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Includes hour, day of week, month, and holiday info for better context.</a:t>
            </a:r>
            <a:endParaRPr lang="en-US" sz="1900" dirty="0"/>
          </a:p>
        </p:txBody>
      </p:sp>
      <p:sp>
        <p:nvSpPr>
          <p:cNvPr id="9" name="Rectangle 8"/>
          <p:cNvSpPr/>
          <p:nvPr/>
        </p:nvSpPr>
        <p:spPr>
          <a:xfrm>
            <a:off x="14931851" y="2401253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12861890" y="7727182"/>
            <a:ext cx="1698172" cy="40193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6428" y="7529999"/>
            <a:ext cx="1905266" cy="5048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25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2247" y="3626406"/>
            <a:ext cx="12965906" cy="1486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Feature Engineering: Crafting Predictive Variables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832247" y="5469136"/>
            <a:ext cx="534948" cy="534948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604963" y="5550813"/>
            <a:ext cx="3204448" cy="371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Cyclical Time Features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604963" y="6065044"/>
            <a:ext cx="3351133" cy="1141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Sine and cosine transforms for hour, day, and month improve prediction.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53276" y="5469136"/>
            <a:ext cx="534948" cy="534948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025991" y="5550813"/>
            <a:ext cx="3351133" cy="7431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Lagged Traffic Variables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6025991" y="6436638"/>
            <a:ext cx="3351133" cy="1141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Previous hour's traffic helps capture temporal dependencies.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74304" y="5469136"/>
            <a:ext cx="534948" cy="534948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47020" y="5550813"/>
            <a:ext cx="2972514" cy="371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Interaction Terms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10447020" y="6065044"/>
            <a:ext cx="3351133" cy="1141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Combining weather and time boosts model relevance and accuracy.</a:t>
            </a:r>
            <a:endParaRPr lang="en-US" sz="1850" dirty="0"/>
          </a:p>
        </p:txBody>
      </p:sp>
      <p:sp>
        <p:nvSpPr>
          <p:cNvPr id="13" name="Rectangle 12"/>
          <p:cNvSpPr/>
          <p:nvPr/>
        </p:nvSpPr>
        <p:spPr>
          <a:xfrm>
            <a:off x="12821697" y="7757327"/>
            <a:ext cx="1738365" cy="39188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6901" y="7577852"/>
            <a:ext cx="1905266" cy="5048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2705" y="1369373"/>
            <a:ext cx="7425928" cy="15340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00"/>
              </a:lnSpc>
              <a:buNone/>
            </a:pPr>
            <a:r>
              <a:rPr lang="en-US" sz="48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Regression Models: Selection and Training</a:t>
            </a:r>
            <a:endParaRPr lang="en-US" sz="4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212" y="3789869"/>
            <a:ext cx="613648" cy="61364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86477" y="3598119"/>
            <a:ext cx="3068241" cy="383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Linear Regression</a:t>
            </a:r>
            <a:endParaRPr lang="en-US" sz="2400" dirty="0"/>
          </a:p>
        </p:txBody>
      </p:sp>
      <p:sp>
        <p:nvSpPr>
          <p:cNvPr id="6" name="Text 2"/>
          <p:cNvSpPr/>
          <p:nvPr/>
        </p:nvSpPr>
        <p:spPr>
          <a:xfrm>
            <a:off x="1386477" y="4209286"/>
            <a:ext cx="6566892" cy="785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Baseline model for establishing benchmark predictions.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705" y="5661781"/>
            <a:ext cx="613648" cy="61364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503759" y="5584824"/>
            <a:ext cx="3068241" cy="383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Random Forest</a:t>
            </a:r>
            <a:endParaRPr lang="en-US" sz="2400" dirty="0"/>
          </a:p>
        </p:txBody>
      </p:sp>
      <p:sp>
        <p:nvSpPr>
          <p:cNvPr id="9" name="Text 4"/>
          <p:cNvSpPr/>
          <p:nvPr/>
        </p:nvSpPr>
        <p:spPr>
          <a:xfrm>
            <a:off x="1472684" y="6323042"/>
            <a:ext cx="6566892" cy="392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Captures complex non-linear patterns effectively.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73418" y="683300"/>
            <a:ext cx="7797165" cy="1202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Model Performance: Accuracy and Validation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889873" y="2174438"/>
            <a:ext cx="22860" cy="5371743"/>
          </a:xfrm>
          <a:prstGeom prst="roundRect">
            <a:avLst>
              <a:gd name="adj" fmla="val 353511"/>
            </a:avLst>
          </a:prstGeom>
          <a:solidFill>
            <a:srgbClr val="194A99"/>
          </a:solidFill>
          <a:ln/>
        </p:spPr>
      </p:sp>
      <p:sp>
        <p:nvSpPr>
          <p:cNvPr id="5" name="Shape 2"/>
          <p:cNvSpPr/>
          <p:nvPr/>
        </p:nvSpPr>
        <p:spPr>
          <a:xfrm>
            <a:off x="1083469" y="2379464"/>
            <a:ext cx="577215" cy="22860"/>
          </a:xfrm>
          <a:prstGeom prst="roundRect">
            <a:avLst>
              <a:gd name="adj" fmla="val 353511"/>
            </a:avLst>
          </a:prstGeom>
          <a:solidFill>
            <a:srgbClr val="194A99"/>
          </a:solidFill>
          <a:ln/>
        </p:spPr>
      </p:sp>
      <p:sp>
        <p:nvSpPr>
          <p:cNvPr id="6" name="Shape 3"/>
          <p:cNvSpPr/>
          <p:nvPr/>
        </p:nvSpPr>
        <p:spPr>
          <a:xfrm>
            <a:off x="673418" y="2174438"/>
            <a:ext cx="432911" cy="432911"/>
          </a:xfrm>
          <a:prstGeom prst="roundRect">
            <a:avLst>
              <a:gd name="adj" fmla="val 1866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45569" y="2210514"/>
            <a:ext cx="288608" cy="360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1851898" y="2240518"/>
            <a:ext cx="3073956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Training &amp; Validation Split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1851898" y="2656523"/>
            <a:ext cx="6618684" cy="615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divided into 80% training and 20% validation sets to assess model fit.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1083469" y="3861911"/>
            <a:ext cx="577215" cy="22860"/>
          </a:xfrm>
          <a:prstGeom prst="roundRect">
            <a:avLst>
              <a:gd name="adj" fmla="val 353511"/>
            </a:avLst>
          </a:prstGeom>
          <a:solidFill>
            <a:srgbClr val="194A99"/>
          </a:solidFill>
          <a:ln/>
        </p:spPr>
      </p:sp>
      <p:sp>
        <p:nvSpPr>
          <p:cNvPr id="11" name="Shape 8"/>
          <p:cNvSpPr/>
          <p:nvPr/>
        </p:nvSpPr>
        <p:spPr>
          <a:xfrm>
            <a:off x="673418" y="3656886"/>
            <a:ext cx="432911" cy="432911"/>
          </a:xfrm>
          <a:prstGeom prst="roundRect">
            <a:avLst>
              <a:gd name="adj" fmla="val 1866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45569" y="3692962"/>
            <a:ext cx="288608" cy="360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1851898" y="3722965"/>
            <a:ext cx="2405062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Cross-Validation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1851898" y="4138970"/>
            <a:ext cx="6618684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Ensures robustness and generalization across data subsets.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083469" y="5036582"/>
            <a:ext cx="577215" cy="22860"/>
          </a:xfrm>
          <a:prstGeom prst="roundRect">
            <a:avLst>
              <a:gd name="adj" fmla="val 353511"/>
            </a:avLst>
          </a:prstGeom>
          <a:solidFill>
            <a:srgbClr val="194A99"/>
          </a:solidFill>
          <a:ln/>
        </p:spPr>
      </p:sp>
      <p:sp>
        <p:nvSpPr>
          <p:cNvPr id="16" name="Shape 13"/>
          <p:cNvSpPr/>
          <p:nvPr/>
        </p:nvSpPr>
        <p:spPr>
          <a:xfrm>
            <a:off x="673418" y="4831556"/>
            <a:ext cx="432911" cy="432911"/>
          </a:xfrm>
          <a:prstGeom prst="roundRect">
            <a:avLst>
              <a:gd name="adj" fmla="val 1866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45569" y="4867632"/>
            <a:ext cx="288608" cy="360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1851898" y="4897636"/>
            <a:ext cx="2429113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Performance Metrics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1851898" y="5313640"/>
            <a:ext cx="6618684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R-squared</a:t>
            </a:r>
            <a:endParaRPr lang="en-US" sz="1500" dirty="0"/>
          </a:p>
        </p:txBody>
      </p:sp>
      <p:sp>
        <p:nvSpPr>
          <p:cNvPr id="20" name="Text 17"/>
          <p:cNvSpPr/>
          <p:nvPr/>
        </p:nvSpPr>
        <p:spPr>
          <a:xfrm>
            <a:off x="1851898" y="5688687"/>
            <a:ext cx="6618684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MAE (Mean Absolute Error)</a:t>
            </a:r>
            <a:endParaRPr lang="en-US" sz="1500" dirty="0"/>
          </a:p>
        </p:txBody>
      </p:sp>
      <p:sp>
        <p:nvSpPr>
          <p:cNvPr id="21" name="Text 18"/>
          <p:cNvSpPr/>
          <p:nvPr/>
        </p:nvSpPr>
        <p:spPr>
          <a:xfrm>
            <a:off x="1851898" y="6063734"/>
            <a:ext cx="6618684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RMSE (Root Mean Squared Error)</a:t>
            </a:r>
            <a:endParaRPr lang="en-US" sz="1500" dirty="0"/>
          </a:p>
        </p:txBody>
      </p:sp>
      <p:sp>
        <p:nvSpPr>
          <p:cNvPr id="22" name="Shape 19"/>
          <p:cNvSpPr/>
          <p:nvPr/>
        </p:nvSpPr>
        <p:spPr>
          <a:xfrm>
            <a:off x="1083469" y="6961346"/>
            <a:ext cx="577215" cy="22860"/>
          </a:xfrm>
          <a:prstGeom prst="roundRect">
            <a:avLst>
              <a:gd name="adj" fmla="val 353511"/>
            </a:avLst>
          </a:prstGeom>
          <a:solidFill>
            <a:srgbClr val="194A99"/>
          </a:solidFill>
          <a:ln/>
        </p:spPr>
      </p:sp>
      <p:sp>
        <p:nvSpPr>
          <p:cNvPr id="23" name="Shape 20"/>
          <p:cNvSpPr/>
          <p:nvPr/>
        </p:nvSpPr>
        <p:spPr>
          <a:xfrm>
            <a:off x="673418" y="6756321"/>
            <a:ext cx="432911" cy="432911"/>
          </a:xfrm>
          <a:prstGeom prst="roundRect">
            <a:avLst>
              <a:gd name="adj" fmla="val 1866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24" name="Text 21"/>
          <p:cNvSpPr/>
          <p:nvPr/>
        </p:nvSpPr>
        <p:spPr>
          <a:xfrm>
            <a:off x="745569" y="6792397"/>
            <a:ext cx="288608" cy="360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</a:t>
            </a:r>
            <a:endParaRPr lang="en-US" sz="2250" dirty="0"/>
          </a:p>
        </p:txBody>
      </p:sp>
      <p:sp>
        <p:nvSpPr>
          <p:cNvPr id="25" name="Text 22"/>
          <p:cNvSpPr/>
          <p:nvPr/>
        </p:nvSpPr>
        <p:spPr>
          <a:xfrm>
            <a:off x="1851898" y="6822400"/>
            <a:ext cx="2405062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XGBoost Result</a:t>
            </a:r>
            <a:endParaRPr lang="en-US" sz="1850" dirty="0"/>
          </a:p>
        </p:txBody>
      </p:sp>
      <p:sp>
        <p:nvSpPr>
          <p:cNvPr id="26" name="Text 23"/>
          <p:cNvSpPr/>
          <p:nvPr/>
        </p:nvSpPr>
        <p:spPr>
          <a:xfrm>
            <a:off x="1851898" y="7238405"/>
            <a:ext cx="6618684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Achieved an R-squared of 0.85, indicating strong predictive power.</a:t>
            </a:r>
            <a:endParaRPr lang="en-US" sz="1500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9698" y="2936"/>
            <a:ext cx="6380702" cy="4020662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9697" y="4053721"/>
            <a:ext cx="6380703" cy="410554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401253"/>
            <a:ext cx="12484656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Case Studies: Real-World Traffic Scenarios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78952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Rainfall Impact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421862"/>
            <a:ext cx="389894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Traffic predictions during sudden rain events for dynamic management.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576" y="378952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Holiday Traffic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576" y="4421862"/>
            <a:ext cx="38989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Forecasting patterns for Diwali and other major holidays.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789521"/>
            <a:ext cx="3099673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Congestion Hotspots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421862"/>
            <a:ext cx="389894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30% increase in traffic near Electronic City flyover during peak hours.</a:t>
            </a:r>
            <a:endParaRPr lang="en-US" sz="19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2642" y="7640532"/>
            <a:ext cx="1905266" cy="5048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7112" y="907613"/>
            <a:ext cx="7729776" cy="1262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Implications for Traffic Management and Planning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112" y="2473166"/>
            <a:ext cx="1010126" cy="121217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20253" y="2675096"/>
            <a:ext cx="2525316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Signal Adjustments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2020253" y="3111937"/>
            <a:ext cx="6416635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Proactively modify traffic lights based on forecasted volumes.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12" y="3685342"/>
            <a:ext cx="1010126" cy="121217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20253" y="3887272"/>
            <a:ext cx="2525316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Public Transport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2020253" y="4324112"/>
            <a:ext cx="6416635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Optimize routes and schedules according to predicted congestion.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7112" y="4897517"/>
            <a:ext cx="1010126" cy="121217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20253" y="5099447"/>
            <a:ext cx="2525316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Real-Time Alerts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2020253" y="5536287"/>
            <a:ext cx="6416635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Send traffic and congestion warnings to commuters.</a:t>
            </a:r>
            <a:endParaRPr lang="en-US" sz="15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7112" y="6109692"/>
            <a:ext cx="1010126" cy="121217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020253" y="6311622"/>
            <a:ext cx="2525316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Tech Integration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2020253" y="6748463"/>
            <a:ext cx="6416635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Potential links with Google Maps and traffic apps for wider reach.</a:t>
            </a:r>
            <a:endParaRPr lang="en-US" sz="15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40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99121" y="638532"/>
            <a:ext cx="7518559" cy="21770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700"/>
              </a:lnSpc>
              <a:buNone/>
            </a:pPr>
            <a:r>
              <a:rPr lang="en-US" sz="45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Conclusion: Data-Driven Solutions for Bangalore's Traffic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6299121" y="3163848"/>
            <a:ext cx="174069" cy="1245037"/>
          </a:xfrm>
          <a:prstGeom prst="roundRect">
            <a:avLst>
              <a:gd name="adj" fmla="val 5602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821448" y="3163848"/>
            <a:ext cx="2914412" cy="362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Accurate Forecasting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6821448" y="3665934"/>
            <a:ext cx="6996232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Regression models reliably predict traffic using weather and time data.</a:t>
            </a:r>
            <a:endParaRPr lang="en-US" sz="1800" dirty="0"/>
          </a:p>
        </p:txBody>
      </p:sp>
      <p:sp>
        <p:nvSpPr>
          <p:cNvPr id="7" name="Shape 4"/>
          <p:cNvSpPr/>
          <p:nvPr/>
        </p:nvSpPr>
        <p:spPr>
          <a:xfrm>
            <a:off x="6647378" y="4641056"/>
            <a:ext cx="174069" cy="1245037"/>
          </a:xfrm>
          <a:prstGeom prst="roundRect">
            <a:avLst>
              <a:gd name="adj" fmla="val 5602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169706" y="4641056"/>
            <a:ext cx="2902625" cy="362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Strategic Insights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7169706" y="5143143"/>
            <a:ext cx="6647974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Enables smarter management and urban planning decisions.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6995636" y="6118265"/>
            <a:ext cx="174069" cy="1245037"/>
          </a:xfrm>
          <a:prstGeom prst="roundRect">
            <a:avLst>
              <a:gd name="adj" fmla="val 5602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517963" y="6118265"/>
            <a:ext cx="2902625" cy="362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Future Directions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7517963" y="6620351"/>
            <a:ext cx="6299716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Include real-time sensors and broaden geographic coverage.</a:t>
            </a:r>
            <a:endParaRPr lang="en-US" sz="18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2690" y="7671641"/>
            <a:ext cx="1905266" cy="5048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406</Words>
  <Application>Microsoft Office PowerPoint</Application>
  <PresentationFormat>Custom</PresentationFormat>
  <Paragraphs>75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Merriweather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LENOVO</cp:lastModifiedBy>
  <cp:revision>3</cp:revision>
  <dcterms:created xsi:type="dcterms:W3CDTF">2025-05-27T05:54:02Z</dcterms:created>
  <dcterms:modified xsi:type="dcterms:W3CDTF">2025-05-27T06:17:15Z</dcterms:modified>
</cp:coreProperties>
</file>